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31"/>
  </p:notesMasterIdLst>
  <p:sldIdLst>
    <p:sldId id="256" r:id="rId5"/>
    <p:sldId id="289" r:id="rId6"/>
    <p:sldId id="290" r:id="rId7"/>
    <p:sldId id="296" r:id="rId8"/>
    <p:sldId id="297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09" r:id="rId17"/>
    <p:sldId id="311" r:id="rId18"/>
    <p:sldId id="313" r:id="rId19"/>
    <p:sldId id="299" r:id="rId20"/>
    <p:sldId id="314" r:id="rId21"/>
    <p:sldId id="312" r:id="rId22"/>
    <p:sldId id="310" r:id="rId23"/>
    <p:sldId id="295" r:id="rId24"/>
    <p:sldId id="307" r:id="rId25"/>
    <p:sldId id="291" r:id="rId26"/>
    <p:sldId id="292" r:id="rId27"/>
    <p:sldId id="308" r:id="rId28"/>
    <p:sldId id="306" r:id="rId29"/>
    <p:sldId id="293" r:id="rId30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DC9F23-E63F-0EEB-DEFE-F6CF7A28B2ED}" name="Sahran Khuwaja" initials="SK" userId="S::s_khuwaj@live.concordia.ca::8d4ad633-ed98-477d-a71d-18de20d6562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7BB2C-A15E-2E57-625A-DFFEC356E52A}" v="839" dt="2024-04-11T01:22:04.324"/>
    <p1510:client id="{54BD427B-E528-56A4-9046-573F980585C8}" v="781" dt="2024-04-10T18:23:38.665"/>
    <p1510:client id="{5A316350-50E3-D51E-FE26-62887EB1575D}" v="17" dt="2024-04-10T20:54:07.965"/>
    <p1510:client id="{5EC49447-47BC-507C-C65A-9401BAC53610}" v="523" dt="2024-04-10T21:37:05.253"/>
    <p1510:client id="{68C20ADE-E787-8B6D-1E27-DCCE2CA56B67}" v="94" dt="2024-04-10T21:43:11.001"/>
    <p1510:client id="{77001882-7B3B-4493-9010-A39F16FA0A6F}" v="15" dt="2024-04-10T23:50:32.628"/>
    <p1510:client id="{9678AD31-A3FC-5998-26C1-1533C84E39B4}" v="36" dt="2024-04-10T01:06:25.066"/>
    <p1510:client id="{9EC9052F-2309-27F8-B4C4-752B7E64B9D9}" v="198" dt="2024-04-11T01:22:23.165"/>
    <p1510:client id="{B820E7F8-7BA9-0D61-A6F0-4A09B049E3F5}" v="652" dt="2024-04-10T19:12:43.701"/>
    <p1510:client id="{D8571364-C5E7-F617-301A-4BC247386C91}" v="1104" dt="2024-04-11T01:23:51.111"/>
    <p1510:client id="{F0B8A10D-22AD-4F1D-A2EB-13F90F0B56CD}" v="3" dt="2024-04-10T20:12:14.1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1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1T00:32:42.3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14700 11541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414328" y="1159836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CA" sz="1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Automated Artificial Intelligent Customer Service Assistant (AAICS)</a:t>
            </a:r>
            <a:endParaRPr lang="en-CA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8" name="Google Shape;88;p1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659F6C2A-48D8-9BBA-8270-22DF20EF2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56" y="44017"/>
            <a:ext cx="3281198" cy="1068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6910B5-48E1-E5AD-9402-E106D321A70D}"/>
              </a:ext>
            </a:extLst>
          </p:cNvPr>
          <p:cNvSpPr txBox="1"/>
          <p:nvPr/>
        </p:nvSpPr>
        <p:spPr>
          <a:xfrm>
            <a:off x="5931505" y="2828494"/>
            <a:ext cx="2964297" cy="198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CA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https://github.com/ZaraPezi/Software-Project-Management/tree/main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pPr marL="0" indent="0">
              <a:lnSpc>
                <a:spcPct val="115000"/>
              </a:lnSpc>
              <a:spcAft>
                <a:spcPts val="0"/>
              </a:spcAft>
            </a:pPr>
            <a:r>
              <a:rPr lang="en-CA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Zahra Pezeshki	</a:t>
            </a:r>
          </a:p>
          <a:p>
            <a:pPr marL="0" indent="0">
              <a:lnSpc>
                <a:spcPct val="115000"/>
              </a:lnSpc>
              <a:spcAft>
                <a:spcPts val="0"/>
              </a:spcAft>
            </a:pPr>
            <a:r>
              <a:rPr lang="en-CA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Sahran</a:t>
            </a:r>
            <a:r>
              <a:rPr lang="en-CA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Khuwaja</a:t>
            </a:r>
            <a:endParaRPr lang="en-CA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0"/>
              </a:spcAft>
            </a:pPr>
            <a:r>
              <a:rPr lang="en-CA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Yug Ritesh Kotak</a:t>
            </a:r>
          </a:p>
          <a:p>
            <a:pPr marL="0" indent="0">
              <a:lnSpc>
                <a:spcPct val="115000"/>
              </a:lnSpc>
              <a:spcAft>
                <a:spcPts val="0"/>
              </a:spcAft>
            </a:pPr>
            <a:r>
              <a:rPr lang="en-CA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Omnia Alam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2929D-C8F4-0F27-223C-F97EC8ECD7C4}"/>
              </a:ext>
            </a:extLst>
          </p:cNvPr>
          <p:cNvSpPr txBox="1"/>
          <p:nvPr/>
        </p:nvSpPr>
        <p:spPr>
          <a:xfrm>
            <a:off x="6698673" y="4749209"/>
            <a:ext cx="1254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Winter 2024</a:t>
            </a:r>
            <a:endParaRPr lang="en-CA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02585C-6731-A86F-A013-7840C585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6" y="1989036"/>
            <a:ext cx="2453626" cy="2408509"/>
          </a:xfrm>
          <a:prstGeom prst="rect">
            <a:avLst/>
          </a:prstGeom>
        </p:spPr>
      </p:pic>
      <p:sp>
        <p:nvSpPr>
          <p:cNvPr id="6" name="Google Shape;95;p16">
            <a:extLst>
              <a:ext uri="{FF2B5EF4-FFF2-40B4-BE49-F238E27FC236}">
                <a16:creationId xmlns:a16="http://schemas.microsoft.com/office/drawing/2014/main" id="{0BD6DDB4-5F2D-B718-B49C-749CE9AA5FD8}"/>
              </a:ext>
            </a:extLst>
          </p:cNvPr>
          <p:cNvSpPr txBox="1">
            <a:spLocks/>
          </p:cNvSpPr>
          <p:nvPr/>
        </p:nvSpPr>
        <p:spPr>
          <a:xfrm>
            <a:off x="290556" y="2325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FD085-B1FC-E5EA-D3F4-6E820E504ECF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CEC41-A9CE-DE1B-3F62-AA6550BA6A43}"/>
              </a:ext>
            </a:extLst>
          </p:cNvPr>
          <p:cNvSpPr txBox="1"/>
          <p:nvPr/>
        </p:nvSpPr>
        <p:spPr>
          <a:xfrm>
            <a:off x="439033" y="1002951"/>
            <a:ext cx="457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Accepts customer inquiries through various channels (voice, text, etc.)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Leverages advanced AI &amp; ML to understand, process, and respond to inquiries with high accuracy and relevance</a:t>
            </a:r>
          </a:p>
          <a:p>
            <a:pPr algn="l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Delivers precise, understandable, and helpful responses to customer inquiries, enhancing satisfaction and efficiency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Calibri"/>
              <a:buChar char="-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Calibri"/>
              <a:buChar char="-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80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5;p16">
            <a:extLst>
              <a:ext uri="{FF2B5EF4-FFF2-40B4-BE49-F238E27FC236}">
                <a16:creationId xmlns:a16="http://schemas.microsoft.com/office/drawing/2014/main" id="{1222CECC-3F84-987F-069E-6B8241568518}"/>
              </a:ext>
            </a:extLst>
          </p:cNvPr>
          <p:cNvSpPr txBox="1">
            <a:spLocks/>
          </p:cNvSpPr>
          <p:nvPr/>
        </p:nvSpPr>
        <p:spPr>
          <a:xfrm>
            <a:off x="290556" y="2325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1241D-2DC3-C2D5-FA6F-7C8A42675624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F6741-371F-9C71-648A-4EACED2CC8F9}"/>
              </a:ext>
            </a:extLst>
          </p:cNvPr>
          <p:cNvSpPr txBox="1"/>
          <p:nvPr/>
        </p:nvSpPr>
        <p:spPr>
          <a:xfrm>
            <a:off x="717592" y="1476229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provides user friendly interface to both agents and customers.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is designed to integrate with existing business systems seamlessly and scale to accommodate growing customer service demands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45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5A2E94F3-6482-21B1-1F02-87CC696E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140" y="2249603"/>
            <a:ext cx="4491140" cy="2267329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689254D8-EE15-C0FA-2D42-A4F150D3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24" y="1986246"/>
            <a:ext cx="3899549" cy="2924662"/>
          </a:xfrm>
          <a:prstGeom prst="rect">
            <a:avLst/>
          </a:prstGeom>
        </p:spPr>
      </p:pic>
      <p:sp>
        <p:nvSpPr>
          <p:cNvPr id="6" name="Google Shape;95;p16">
            <a:extLst>
              <a:ext uri="{FF2B5EF4-FFF2-40B4-BE49-F238E27FC236}">
                <a16:creationId xmlns:a16="http://schemas.microsoft.com/office/drawing/2014/main" id="{73A233E2-F3A1-0F5E-AAE2-E11A18B39347}"/>
              </a:ext>
            </a:extLst>
          </p:cNvPr>
          <p:cNvSpPr txBox="1">
            <a:spLocks/>
          </p:cNvSpPr>
          <p:nvPr/>
        </p:nvSpPr>
        <p:spPr>
          <a:xfrm>
            <a:off x="276949" y="2325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and Viability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E2BCC-C250-6744-56A9-B4A961DF7F55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0E51A-4FCE-5F26-51B3-927A66FF1F2A}"/>
              </a:ext>
            </a:extLst>
          </p:cNvPr>
          <p:cNvSpPr txBox="1"/>
          <p:nvPr/>
        </p:nvSpPr>
        <p:spPr>
          <a:xfrm>
            <a:off x="717592" y="1008951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feasibility of AAICS across technical, operational, and economic dimension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Calibri"/>
              <a:buChar char="-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Calibri"/>
              <a:buChar char="-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22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machine learning&#10;&#10;Description automatically generated">
            <a:extLst>
              <a:ext uri="{FF2B5EF4-FFF2-40B4-BE49-F238E27FC236}">
                <a16:creationId xmlns:a16="http://schemas.microsoft.com/office/drawing/2014/main" id="{70785252-ACA3-C593-2DDD-E661377B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289" y="2800430"/>
            <a:ext cx="2188767" cy="2168693"/>
          </a:xfrm>
          <a:prstGeom prst="rect">
            <a:avLst/>
          </a:prstGeom>
        </p:spPr>
      </p:pic>
      <p:pic>
        <p:nvPicPr>
          <p:cNvPr id="9" name="Picture 8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0C3D6B7E-8A18-3588-75EF-69DC3E51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81" y="754614"/>
            <a:ext cx="3107155" cy="1588457"/>
          </a:xfrm>
          <a:prstGeom prst="rect">
            <a:avLst/>
          </a:prstGeom>
        </p:spPr>
      </p:pic>
      <p:pic>
        <p:nvPicPr>
          <p:cNvPr id="11" name="Picture 10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C8153F05-12B2-2F96-289F-5746601E4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865" y="2571750"/>
            <a:ext cx="3712031" cy="2439902"/>
          </a:xfrm>
          <a:prstGeom prst="rect">
            <a:avLst/>
          </a:prstGeom>
        </p:spPr>
      </p:pic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33C73F88-2411-F7D6-3F5A-19520EFA2D5F}"/>
              </a:ext>
            </a:extLst>
          </p:cNvPr>
          <p:cNvSpPr txBox="1">
            <a:spLocks/>
          </p:cNvSpPr>
          <p:nvPr/>
        </p:nvSpPr>
        <p:spPr>
          <a:xfrm>
            <a:off x="290556" y="2325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 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2E3962-F306-2691-6E64-1E4D13688D24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288D8-72A4-8837-43E9-B32ABB7216FE}"/>
              </a:ext>
            </a:extLst>
          </p:cNvPr>
          <p:cNvSpPr txBox="1"/>
          <p:nvPr/>
        </p:nvSpPr>
        <p:spPr>
          <a:xfrm>
            <a:off x="316074" y="833489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Necessity for advanced technologies: Natural Language Processing (NLP), Machine Learning (ML) / Deep Learning (DL), Backend, Frontend (Mobile or Web), Databases, and more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achieving high accuracy across languages and accents.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data quality for ML / DL model effectiveness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5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0462E70E-AD4C-A3B7-6993-144DE6EC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14221"/>
            <a:ext cx="4082999" cy="2296687"/>
          </a:xfrm>
          <a:prstGeom prst="rect">
            <a:avLst/>
          </a:prstGeom>
        </p:spPr>
      </p:pic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5B030585-C714-6979-4DDB-BBB5604BFEA9}"/>
              </a:ext>
            </a:extLst>
          </p:cNvPr>
          <p:cNvSpPr txBox="1">
            <a:spLocks/>
          </p:cNvSpPr>
          <p:nvPr/>
        </p:nvSpPr>
        <p:spPr>
          <a:xfrm>
            <a:off x="290556" y="2325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 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DEA13B-21B8-6178-94FD-3AB57DBDC93D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8DF46-260D-C930-80BD-117176F4AE20}"/>
              </a:ext>
            </a:extLst>
          </p:cNvPr>
          <p:cNvSpPr txBox="1"/>
          <p:nvPr/>
        </p:nvSpPr>
        <p:spPr>
          <a:xfrm>
            <a:off x="481423" y="997834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Adjustments required in current operational workflows</a:t>
            </a:r>
          </a:p>
          <a:p>
            <a:pPr marL="285750" indent="-28575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needs for staff to manage and intervene AI system operations</a:t>
            </a:r>
          </a:p>
          <a:p>
            <a:pPr marL="285750" indent="-28575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existing business systems like CRM and databases</a:t>
            </a:r>
          </a:p>
          <a:p>
            <a:pPr marL="285750" indent="-28575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6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7B576E29-78A7-6338-D30C-2093D3D3E828}"/>
              </a:ext>
            </a:extLst>
          </p:cNvPr>
          <p:cNvSpPr txBox="1">
            <a:spLocks/>
          </p:cNvSpPr>
          <p:nvPr/>
        </p:nvSpPr>
        <p:spPr>
          <a:xfrm>
            <a:off x="290556" y="2325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 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E432-AA82-42AE-6DEA-7C8CCB496C67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diagram of a business&#10;&#10;Description automatically generated">
            <a:extLst>
              <a:ext uri="{FF2B5EF4-FFF2-40B4-BE49-F238E27FC236}">
                <a16:creationId xmlns:a16="http://schemas.microsoft.com/office/drawing/2014/main" id="{0D5B4720-FACB-D2A5-1BD6-B6A12C06C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008" y="1849095"/>
            <a:ext cx="3318704" cy="308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3449DA-91B1-D435-7CA6-2D6B531295BA}"/>
              </a:ext>
            </a:extLst>
          </p:cNvPr>
          <p:cNvSpPr txBox="1"/>
          <p:nvPr/>
        </p:nvSpPr>
        <p:spPr>
          <a:xfrm>
            <a:off x="560146" y="1096003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investment vs long-term savings in labor costs and improved customer satisfaction</a:t>
            </a:r>
          </a:p>
          <a:p>
            <a:pPr marL="285750" indent="-28575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of cloud-based AI and ML services to reduce infrastructure costs</a:t>
            </a:r>
          </a:p>
          <a:p>
            <a:pPr marL="285750" indent="-28575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cost-benefit analysis necessity for specific organizational context</a:t>
            </a:r>
          </a:p>
          <a:p>
            <a:pPr marL="285750" indent="-28575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/>
              <a:buChar char="Ø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4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18731DD-5F6A-F40C-E3B6-BE195F9AB94C}"/>
                  </a:ext>
                </a:extLst>
              </p14:cNvPr>
              <p14:cNvContentPartPr/>
              <p14:nvPr/>
            </p14:nvContentPartPr>
            <p14:xfrm>
              <a:off x="3714750" y="4141273"/>
              <a:ext cx="10505" cy="1050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18731DD-5F6A-F40C-E3B6-BE195F9AB9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6375" y="2302898"/>
                <a:ext cx="3676750" cy="367675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A group of white rectangular boxes with blue check marks&#10;&#10;Description automatically generated">
            <a:extLst>
              <a:ext uri="{FF2B5EF4-FFF2-40B4-BE49-F238E27FC236}">
                <a16:creationId xmlns:a16="http://schemas.microsoft.com/office/drawing/2014/main" id="{0770429E-C756-D6F3-98B3-7B9DE8B5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63" y="837079"/>
            <a:ext cx="6236072" cy="39736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FDE2F6-710F-F993-80B4-AF0D91156F90}"/>
              </a:ext>
            </a:extLst>
          </p:cNvPr>
          <p:cNvSpPr/>
          <p:nvPr/>
        </p:nvSpPr>
        <p:spPr>
          <a:xfrm>
            <a:off x="543201" y="685677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95;p16">
            <a:extLst>
              <a:ext uri="{FF2B5EF4-FFF2-40B4-BE49-F238E27FC236}">
                <a16:creationId xmlns:a16="http://schemas.microsoft.com/office/drawing/2014/main" id="{1A79082A-725E-E89F-E70C-76C191BFB1F2}"/>
              </a:ext>
            </a:extLst>
          </p:cNvPr>
          <p:cNvSpPr txBox="1">
            <a:spLocks/>
          </p:cNvSpPr>
          <p:nvPr/>
        </p:nvSpPr>
        <p:spPr>
          <a:xfrm>
            <a:off x="487859" y="1985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55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59DD91D-3D11-BF11-C2AB-FE535C1AEC6C}"/>
              </a:ext>
            </a:extLst>
          </p:cNvPr>
          <p:cNvSpPr/>
          <p:nvPr/>
        </p:nvSpPr>
        <p:spPr>
          <a:xfrm>
            <a:off x="214702" y="1297677"/>
            <a:ext cx="1843896" cy="227521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F29EA2-FCCC-A0E8-63C3-D788FC57D161}"/>
              </a:ext>
            </a:extLst>
          </p:cNvPr>
          <p:cNvSpPr>
            <a:spLocks noGrp="1"/>
          </p:cNvSpPr>
          <p:nvPr/>
        </p:nvSpPr>
        <p:spPr>
          <a:xfrm>
            <a:off x="145878" y="2299568"/>
            <a:ext cx="1482524" cy="27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WBS</a:t>
            </a:r>
          </a:p>
        </p:txBody>
      </p:sp>
      <p:pic>
        <p:nvPicPr>
          <p:cNvPr id="2" name="Picture 1" descr="A diagram of work break down structure&#10;&#10;Description automatically generated">
            <a:extLst>
              <a:ext uri="{FF2B5EF4-FFF2-40B4-BE49-F238E27FC236}">
                <a16:creationId xmlns:a16="http://schemas.microsoft.com/office/drawing/2014/main" id="{31D9BEA7-18ED-074C-4C33-F6F9762E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52" y="64295"/>
            <a:ext cx="6654590" cy="501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9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8F6234AB-3884-8538-0902-7E3EF966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43" y="1580451"/>
            <a:ext cx="5546912" cy="3331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D9F60-F4ED-F08D-BC6D-38A2DB8D42E3}"/>
              </a:ext>
            </a:extLst>
          </p:cNvPr>
          <p:cNvSpPr txBox="1"/>
          <p:nvPr/>
        </p:nvSpPr>
        <p:spPr>
          <a:xfrm>
            <a:off x="597617" y="841787"/>
            <a:ext cx="716392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considering both likelihood and impact, you can prioritize risks and allocate resources for mitigation efforts. For example, a risk with a high likelihood and high impact should be addressed first, even if there are other risks with a higher impact but lower likelihood.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58007-E098-BA6D-7B51-8019E708F2A1}"/>
              </a:ext>
            </a:extLst>
          </p:cNvPr>
          <p:cNvSpPr/>
          <p:nvPr/>
        </p:nvSpPr>
        <p:spPr>
          <a:xfrm>
            <a:off x="543201" y="685677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372854F8-A9ED-D505-69EC-9D57C000CD24}"/>
              </a:ext>
            </a:extLst>
          </p:cNvPr>
          <p:cNvSpPr txBox="1">
            <a:spLocks/>
          </p:cNvSpPr>
          <p:nvPr/>
        </p:nvSpPr>
        <p:spPr>
          <a:xfrm>
            <a:off x="487859" y="1985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 : Types and Impact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76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2FA789-8A9A-03F5-31F0-9BF0ED43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31" y="1119291"/>
            <a:ext cx="6353735" cy="32284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FDA983-2000-00B8-7517-AB1300570125}"/>
              </a:ext>
            </a:extLst>
          </p:cNvPr>
          <p:cNvSpPr/>
          <p:nvPr/>
        </p:nvSpPr>
        <p:spPr>
          <a:xfrm>
            <a:off x="543201" y="685677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95;p16">
            <a:extLst>
              <a:ext uri="{FF2B5EF4-FFF2-40B4-BE49-F238E27FC236}">
                <a16:creationId xmlns:a16="http://schemas.microsoft.com/office/drawing/2014/main" id="{4EBF3C81-BEA3-6A15-7A5D-9AA6267DDEBC}"/>
              </a:ext>
            </a:extLst>
          </p:cNvPr>
          <p:cNvSpPr txBox="1">
            <a:spLocks/>
          </p:cNvSpPr>
          <p:nvPr/>
        </p:nvSpPr>
        <p:spPr>
          <a:xfrm>
            <a:off x="487859" y="1985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1F6585A9-7D25-AB37-DCAC-FF64096BAB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038" y="273414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Introduction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A63ACC-DF23-F9B5-FC5F-D7F4DD04EAA2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FB8CB-7081-04E9-6BB6-4403AA953939}"/>
              </a:ext>
            </a:extLst>
          </p:cNvPr>
          <p:cNvSpPr txBox="1"/>
          <p:nvPr/>
        </p:nvSpPr>
        <p:spPr>
          <a:xfrm>
            <a:off x="4471987" y="924385"/>
            <a:ext cx="433808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20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customer service tools struggle </a:t>
            </a:r>
            <a:r>
              <a:rPr lang="en-US" sz="120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Wingdings"/>
              <a:buChar char="§"/>
            </a:pPr>
            <a:r>
              <a:rPr lang="en-US" sz="120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</a:t>
            </a:r>
            <a:r>
              <a:rPr lang="en-US" sz="120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diverse needs of modern </a:t>
            </a:r>
            <a:r>
              <a:rPr lang="en-US" sz="120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Wingdings"/>
              <a:buChar char="§"/>
            </a:pPr>
            <a:r>
              <a:rPr lang="en-US" sz="120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resulting</a:t>
            </a:r>
            <a:r>
              <a:rPr lang="en-US" sz="120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20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frustration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Wingdings"/>
              <a:buChar char="§"/>
            </a:pPr>
            <a:r>
              <a:rPr lang="en-US" sz="120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Wingdings"/>
              <a:buChar char="§"/>
            </a:pPr>
            <a:r>
              <a:rPr lang="en-US" sz="120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20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missed opportunities.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/>
              <a:buChar char="§"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chatbots often fall short, leaving customers dissatisfied and businesses struggling to keep up with evolving demands.</a:t>
            </a:r>
          </a:p>
          <a:p>
            <a:pPr marL="171450" indent="-171450" algn="just">
              <a:buFont typeface="Wingdings"/>
              <a:buChar char="§"/>
            </a:pPr>
            <a:endParaRPr lang="en-US" sz="1200" i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/>
              <a:buChar char="§"/>
            </a:pPr>
            <a:endParaRPr lang="en-CA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4E44C-B122-FC4A-EC80-41A0488BA972}"/>
              </a:ext>
            </a:extLst>
          </p:cNvPr>
          <p:cNvSpPr txBox="1"/>
          <p:nvPr/>
        </p:nvSpPr>
        <p:spPr>
          <a:xfrm>
            <a:off x="277091" y="3621613"/>
            <a:ext cx="486601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20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AAICS</a:t>
            </a:r>
            <a:r>
              <a:rPr lang="en-US" sz="12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promises to revolutionize customer service operations, particularly within banking and finance, by leveraging NLP, Speech Recognition, and Machine Learning technologies.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2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 presents an opportunity to redefine customer service, bridge the gap between businesses and customers, and establish a new standard for excellence.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n-US" sz="1200" b="0" i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n-CA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91DC38DF-FBB2-EF3D-7B85-D47FDE9A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569" y="2604517"/>
            <a:ext cx="3616340" cy="2034191"/>
          </a:xfrm>
          <a:prstGeom prst="rect">
            <a:avLst/>
          </a:prstGeom>
        </p:spPr>
      </p:pic>
      <p:pic>
        <p:nvPicPr>
          <p:cNvPr id="14" name="Picture 13" descr="A group of robots wearing headphones&#10;&#10;Description automatically generated">
            <a:extLst>
              <a:ext uri="{FF2B5EF4-FFF2-40B4-BE49-F238E27FC236}">
                <a16:creationId xmlns:a16="http://schemas.microsoft.com/office/drawing/2014/main" id="{D04A8B72-323E-E745-7C5A-E5BDEF1E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4" y="1059859"/>
            <a:ext cx="3610413" cy="22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cument with text on it&#10;&#10;Description automatically generated">
            <a:extLst>
              <a:ext uri="{FF2B5EF4-FFF2-40B4-BE49-F238E27FC236}">
                <a16:creationId xmlns:a16="http://schemas.microsoft.com/office/drawing/2014/main" id="{6B6944AD-801C-3F7A-433C-36599455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" y="1365351"/>
            <a:ext cx="8932545" cy="2995728"/>
          </a:xfrm>
          <a:prstGeom prst="rect">
            <a:avLst/>
          </a:prstGeom>
        </p:spPr>
      </p:pic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A8B8574A-F995-2712-A7E7-A7A693415D52}"/>
              </a:ext>
            </a:extLst>
          </p:cNvPr>
          <p:cNvSpPr txBox="1">
            <a:spLocks/>
          </p:cNvSpPr>
          <p:nvPr/>
        </p:nvSpPr>
        <p:spPr>
          <a:xfrm>
            <a:off x="290556" y="2325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for each iteration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4EDA0-B376-DF6B-61DD-CB58A6184E01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28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heet with black text&#10;&#10;Description automatically generated">
            <a:extLst>
              <a:ext uri="{FF2B5EF4-FFF2-40B4-BE49-F238E27FC236}">
                <a16:creationId xmlns:a16="http://schemas.microsoft.com/office/drawing/2014/main" id="{54E00478-3575-B300-5838-4932C7E8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03" y="922816"/>
            <a:ext cx="7463519" cy="3586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C7E75C-FF26-A142-A5B5-49A819284FCC}"/>
              </a:ext>
            </a:extLst>
          </p:cNvPr>
          <p:cNvSpPr/>
          <p:nvPr/>
        </p:nvSpPr>
        <p:spPr>
          <a:xfrm>
            <a:off x="543201" y="685677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0B49952F-C217-889F-3888-C6E63E948933}"/>
              </a:ext>
            </a:extLst>
          </p:cNvPr>
          <p:cNvSpPr txBox="1">
            <a:spLocks/>
          </p:cNvSpPr>
          <p:nvPr/>
        </p:nvSpPr>
        <p:spPr>
          <a:xfrm>
            <a:off x="487859" y="1985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Planning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9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C9F-EEB6-34F2-CDD6-EE8A725B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E57E10-1EB4-DFAF-137A-1F20B1E2056F}"/>
              </a:ext>
            </a:extLst>
          </p:cNvPr>
          <p:cNvSpPr/>
          <p:nvPr/>
        </p:nvSpPr>
        <p:spPr>
          <a:xfrm>
            <a:off x="493522" y="620979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C93B33BF-759A-7437-D625-830BC142E708}"/>
              </a:ext>
            </a:extLst>
          </p:cNvPr>
          <p:cNvSpPr txBox="1">
            <a:spLocks/>
          </p:cNvSpPr>
          <p:nvPr/>
        </p:nvSpPr>
        <p:spPr>
          <a:xfrm>
            <a:off x="492994" y="133877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 by Sprint/Phase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F355499-C03C-E446-5677-14EF320E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941070"/>
            <a:ext cx="8782050" cy="35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1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D78B2C-BAC2-95B1-F1E5-8F6827D37413}"/>
              </a:ext>
            </a:extLst>
          </p:cNvPr>
          <p:cNvSpPr/>
          <p:nvPr/>
        </p:nvSpPr>
        <p:spPr>
          <a:xfrm>
            <a:off x="486590" y="685677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C8546562-C729-A3CF-59C7-B2553A5BF274}"/>
              </a:ext>
            </a:extLst>
          </p:cNvPr>
          <p:cNvSpPr txBox="1">
            <a:spLocks/>
          </p:cNvSpPr>
          <p:nvPr/>
        </p:nvSpPr>
        <p:spPr>
          <a:xfrm>
            <a:off x="487859" y="1985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Budget &amp; Costing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77135-1834-FE02-0CF4-9C718757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8" y="1003988"/>
            <a:ext cx="5551207" cy="3777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35759-2355-1ECA-9858-B885B77E8F8A}"/>
              </a:ext>
            </a:extLst>
          </p:cNvPr>
          <p:cNvSpPr txBox="1"/>
          <p:nvPr/>
        </p:nvSpPr>
        <p:spPr>
          <a:xfrm>
            <a:off x="6209392" y="1288898"/>
            <a:ext cx="239183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 3 and 4 likely have the most costly man-months because they involve significant development efforts and iterations to create and refine the core functionality and features of the AI customer service assistant.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0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074C7-57AB-37FB-9F6F-B7FB9B79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39" y="1745447"/>
            <a:ext cx="6312379" cy="2292469"/>
          </a:xfrm>
          <a:prstGeom prst="rect">
            <a:avLst/>
          </a:prstGeom>
        </p:spPr>
      </p:pic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9E715A5A-3A17-0318-7820-56A50077F12A}"/>
              </a:ext>
            </a:extLst>
          </p:cNvPr>
          <p:cNvSpPr txBox="1">
            <a:spLocks/>
          </p:cNvSpPr>
          <p:nvPr/>
        </p:nvSpPr>
        <p:spPr>
          <a:xfrm>
            <a:off x="403906" y="24106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Total budget with contingency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24E91-E9C6-CBD0-C619-AC44060506C7}"/>
              </a:ext>
            </a:extLst>
          </p:cNvPr>
          <p:cNvSpPr/>
          <p:nvPr/>
        </p:nvSpPr>
        <p:spPr>
          <a:xfrm>
            <a:off x="468490" y="726498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232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D78B2C-BAC2-95B1-F1E5-8F6827D37413}"/>
              </a:ext>
            </a:extLst>
          </p:cNvPr>
          <p:cNvSpPr/>
          <p:nvPr/>
        </p:nvSpPr>
        <p:spPr>
          <a:xfrm>
            <a:off x="528053" y="767319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C8546562-C729-A3CF-59C7-B2553A5BF274}"/>
              </a:ext>
            </a:extLst>
          </p:cNvPr>
          <p:cNvSpPr txBox="1">
            <a:spLocks/>
          </p:cNvSpPr>
          <p:nvPr/>
        </p:nvSpPr>
        <p:spPr>
          <a:xfrm>
            <a:off x="447038" y="27341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B7579-5EB4-B8D9-925D-A4DEBC580881}"/>
              </a:ext>
            </a:extLst>
          </p:cNvPr>
          <p:cNvSpPr txBox="1"/>
          <p:nvPr/>
        </p:nvSpPr>
        <p:spPr>
          <a:xfrm>
            <a:off x="685692" y="1109922"/>
            <a:ext cx="693801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12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CA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AAICS has advantage such as: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 to various languages and accents</a:t>
            </a:r>
            <a:endParaRPr lang="en-US" sz="12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complex inquiries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Fulfilling customer’s Request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and manage contextual conversations 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smooth handoffs to human agents. 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 customer interactions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and improve continuously</a:t>
            </a:r>
          </a:p>
          <a:p>
            <a:pPr algn="just"/>
            <a:endParaRPr lang="en-US" sz="12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Project: </a:t>
            </a:r>
          </a:p>
          <a:p>
            <a:pPr marL="171450" indent="-171450" algn="just">
              <a:buFont typeface="Wingdings"/>
              <a:buChar char="v"/>
            </a:pPr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projects will be developed in iterations, each lasting 9-12 months.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/>
              <a:buChar char="v"/>
            </a:pPr>
            <a:r>
              <a:rPr lang="en-US" sz="12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total cost including resource + other expense+ contingency: $2,606,000.00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37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ACD4-2B50-0579-A99C-D9926E870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582" y="527899"/>
            <a:ext cx="3436500" cy="2164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so much for your attention</a:t>
            </a:r>
            <a:endParaRPr lang="en-C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yellow square with a smile face&#10;&#10;Description automatically generated">
            <a:extLst>
              <a:ext uri="{FF2B5EF4-FFF2-40B4-BE49-F238E27FC236}">
                <a16:creationId xmlns:a16="http://schemas.microsoft.com/office/drawing/2014/main" id="{00F495F0-BFDA-89B7-EDFD-747D5A78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75" y="666254"/>
            <a:ext cx="3657029" cy="3657029"/>
          </a:xfrm>
          <a:prstGeom prst="rect">
            <a:avLst/>
          </a:prstGeom>
        </p:spPr>
      </p:pic>
      <p:pic>
        <p:nvPicPr>
          <p:cNvPr id="3" name="Picture 2" descr="A pink and yellow chat bubbles&#10;&#10;Description automatically generated">
            <a:extLst>
              <a:ext uri="{FF2B5EF4-FFF2-40B4-BE49-F238E27FC236}">
                <a16:creationId xmlns:a16="http://schemas.microsoft.com/office/drawing/2014/main" id="{A66AA7D6-C3BB-65F6-F175-7132F0DB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623" y="288551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1F6585A9-7D25-AB37-DCAC-FF64096BAB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038" y="273414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Introduction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A63ACC-DF23-F9B5-FC5F-D7F4DD04EAA2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C070C288-2881-9EAD-A0AA-05775072D8A0}"/>
              </a:ext>
            </a:extLst>
          </p:cNvPr>
          <p:cNvSpPr/>
          <p:nvPr/>
        </p:nvSpPr>
        <p:spPr>
          <a:xfrm>
            <a:off x="685800" y="1537856"/>
            <a:ext cx="1932709" cy="159327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endParaRPr lang="en-CA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DC79D-DEA2-02C5-3227-677BFCB29381}"/>
              </a:ext>
            </a:extLst>
          </p:cNvPr>
          <p:cNvSpPr txBox="1"/>
          <p:nvPr/>
        </p:nvSpPr>
        <p:spPr>
          <a:xfrm>
            <a:off x="251574" y="3389545"/>
            <a:ext cx="2431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Revolutionizing Customer Service Operations</a:t>
            </a:r>
          </a:p>
          <a:p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43D15533-7B32-7902-69C4-3F322C38FBE2}"/>
              </a:ext>
            </a:extLst>
          </p:cNvPr>
          <p:cNvSpPr/>
          <p:nvPr/>
        </p:nvSpPr>
        <p:spPr>
          <a:xfrm>
            <a:off x="3401291" y="1537856"/>
            <a:ext cx="1932709" cy="1593272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CA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D5351-BEF8-B532-1538-178B7668E8F6}"/>
              </a:ext>
            </a:extLst>
          </p:cNvPr>
          <p:cNvSpPr txBox="1"/>
          <p:nvPr/>
        </p:nvSpPr>
        <p:spPr>
          <a:xfrm>
            <a:off x="2961653" y="3151019"/>
            <a:ext cx="269124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Inefficiencies and limitations of traditional customer service approaches</a:t>
            </a:r>
          </a:p>
          <a:p>
            <a:r>
              <a:rPr lang="en-US" sz="11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Struggles with handling complex inquiries, language barriers, and maintaining context</a:t>
            </a:r>
          </a:p>
          <a:p>
            <a:r>
              <a:rPr lang="en-US" sz="11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Potential frustration, delays, and dissatisfaction experienced by customers</a:t>
            </a:r>
          </a:p>
          <a:p>
            <a:r>
              <a:rPr lang="en-US" sz="11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Particularly prominent within the financial and banking sectors</a:t>
            </a:r>
          </a:p>
          <a:p>
            <a:r>
              <a:rPr lang="en-US" sz="11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Reflects the need for a more advanced and effective solution to meet evolving customer needs</a:t>
            </a:r>
            <a:endParaRPr lang="en-CA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020DACDF-5092-79F2-13AC-77D1087E66D1}"/>
              </a:ext>
            </a:extLst>
          </p:cNvPr>
          <p:cNvSpPr/>
          <p:nvPr/>
        </p:nvSpPr>
        <p:spPr>
          <a:xfrm>
            <a:off x="6005945" y="1537856"/>
            <a:ext cx="1932709" cy="1593272"/>
          </a:xfrm>
          <a:prstGeom prst="clou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  <a:endParaRPr lang="en-CA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CAFA9-463D-2528-59AA-2DF15D233DD2}"/>
              </a:ext>
            </a:extLst>
          </p:cNvPr>
          <p:cNvSpPr txBox="1"/>
          <p:nvPr/>
        </p:nvSpPr>
        <p:spPr>
          <a:xfrm>
            <a:off x="6169818" y="3388303"/>
            <a:ext cx="3533090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Revolutionizing Customer Service</a:t>
            </a:r>
          </a:p>
          <a:p>
            <a:r>
              <a:rPr lang="en-US" sz="11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Overcoming </a:t>
            </a:r>
            <a:r>
              <a:rPr lang="en-US" sz="11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Limitations</a:t>
            </a:r>
          </a:p>
          <a:p>
            <a:r>
              <a:rPr lang="en-US" sz="11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11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Enhancing Customer Experience</a:t>
            </a:r>
          </a:p>
          <a:p>
            <a:r>
              <a:rPr lang="en-US" sz="11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- Improving Operational Efficiency</a:t>
            </a:r>
          </a:p>
          <a:p>
            <a:r>
              <a:rPr lang="en-US" sz="11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- Expanding Across Industries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3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E34375-8B38-EEC3-CCC7-B76A81F9543C}"/>
              </a:ext>
            </a:extLst>
          </p:cNvPr>
          <p:cNvSpPr txBox="1">
            <a:spLocks/>
          </p:cNvSpPr>
          <p:nvPr/>
        </p:nvSpPr>
        <p:spPr>
          <a:xfrm>
            <a:off x="313705" y="437117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Banking Services</a:t>
            </a:r>
          </a:p>
        </p:txBody>
      </p:sp>
      <p:pic>
        <p:nvPicPr>
          <p:cNvPr id="5" name="Picture 4" descr="A group of people sitting on a computer&#10;&#10;Description automatically generated">
            <a:extLst>
              <a:ext uri="{FF2B5EF4-FFF2-40B4-BE49-F238E27FC236}">
                <a16:creationId xmlns:a16="http://schemas.microsoft.com/office/drawing/2014/main" id="{3E793D89-63D2-7C49-9091-B921D24F3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23" y="1093155"/>
            <a:ext cx="1977486" cy="1871126"/>
          </a:xfrm>
          <a:prstGeom prst="rect">
            <a:avLst/>
          </a:prstGeom>
        </p:spPr>
      </p:pic>
      <p:pic>
        <p:nvPicPr>
          <p:cNvPr id="9" name="Picture 8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3D36DCB-0E96-FBE6-9ED7-06D4F09D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58" y="969709"/>
            <a:ext cx="5286375" cy="1993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F617A-2745-7257-6B80-E14BC4564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384" y="2961272"/>
            <a:ext cx="2153653" cy="2108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F3BA7-E7EE-FBEA-4B74-AA7F6D685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55" y="3042915"/>
            <a:ext cx="1847493" cy="1809178"/>
          </a:xfrm>
          <a:prstGeom prst="rect">
            <a:avLst/>
          </a:prstGeom>
        </p:spPr>
      </p:pic>
      <p:sp>
        <p:nvSpPr>
          <p:cNvPr id="6" name="Google Shape;95;p16">
            <a:extLst>
              <a:ext uri="{FF2B5EF4-FFF2-40B4-BE49-F238E27FC236}">
                <a16:creationId xmlns:a16="http://schemas.microsoft.com/office/drawing/2014/main" id="{77590AFA-E451-7AE2-AB08-EB4F708A0AA1}"/>
              </a:ext>
            </a:extLst>
          </p:cNvPr>
          <p:cNvSpPr txBox="1">
            <a:spLocks/>
          </p:cNvSpPr>
          <p:nvPr/>
        </p:nvSpPr>
        <p:spPr>
          <a:xfrm>
            <a:off x="447038" y="27341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Areas(Current Scope)</a:t>
            </a: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2FACD-1C3C-AF54-C36E-C4B15CD22498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31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E34375-8B38-EEC3-CCC7-B76A81F9543C}"/>
              </a:ext>
            </a:extLst>
          </p:cNvPr>
          <p:cNvSpPr txBox="1">
            <a:spLocks/>
          </p:cNvSpPr>
          <p:nvPr/>
        </p:nvSpPr>
        <p:spPr>
          <a:xfrm>
            <a:off x="313705" y="437117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and Loan Management</a:t>
            </a:r>
          </a:p>
        </p:txBody>
      </p:sp>
      <p:pic>
        <p:nvPicPr>
          <p:cNvPr id="3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2EDC861E-F512-4AFE-D854-4A5C2A63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" y="1014567"/>
            <a:ext cx="3912054" cy="2283973"/>
          </a:xfrm>
          <a:prstGeom prst="rect">
            <a:avLst/>
          </a:prstGeom>
        </p:spPr>
      </p:pic>
      <p:pic>
        <p:nvPicPr>
          <p:cNvPr id="6" name="Picture 5" descr="A person and person holding a credit card&#10;&#10;Description automatically generated">
            <a:extLst>
              <a:ext uri="{FF2B5EF4-FFF2-40B4-BE49-F238E27FC236}">
                <a16:creationId xmlns:a16="http://schemas.microsoft.com/office/drawing/2014/main" id="{E4069DA7-DFB1-26EB-6FAF-87EA25FA6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59" y="841020"/>
            <a:ext cx="2178218" cy="1436145"/>
          </a:xfrm>
          <a:prstGeom prst="rect">
            <a:avLst/>
          </a:prstGeom>
        </p:spPr>
      </p:pic>
      <p:pic>
        <p:nvPicPr>
          <p:cNvPr id="7" name="Picture 6" descr="A person and person standing next to a pile of money&#10;&#10;Description automatically generated">
            <a:extLst>
              <a:ext uri="{FF2B5EF4-FFF2-40B4-BE49-F238E27FC236}">
                <a16:creationId xmlns:a16="http://schemas.microsoft.com/office/drawing/2014/main" id="{FBAA3243-1A72-FE05-0C80-C1B72DF6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58" y="2172477"/>
            <a:ext cx="2609349" cy="1272292"/>
          </a:xfrm>
          <a:prstGeom prst="rect">
            <a:avLst/>
          </a:prstGeom>
        </p:spPr>
      </p:pic>
      <p:pic>
        <p:nvPicPr>
          <p:cNvPr id="8" name="Picture 7" descr="A group of people standing next to a large phone&#10;&#10;Description automatically generated">
            <a:extLst>
              <a:ext uri="{FF2B5EF4-FFF2-40B4-BE49-F238E27FC236}">
                <a16:creationId xmlns:a16="http://schemas.microsoft.com/office/drawing/2014/main" id="{A3DB55ED-2C99-EAE2-4C13-66143998F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8" y="3353202"/>
            <a:ext cx="2692066" cy="1362276"/>
          </a:xfrm>
          <a:prstGeom prst="rect">
            <a:avLst/>
          </a:prstGeom>
        </p:spPr>
      </p:pic>
      <p:pic>
        <p:nvPicPr>
          <p:cNvPr id="12" name="Picture 11" descr="A person and person sitting on a computer&#10;&#10;Description automatically generated">
            <a:extLst>
              <a:ext uri="{FF2B5EF4-FFF2-40B4-BE49-F238E27FC236}">
                <a16:creationId xmlns:a16="http://schemas.microsoft.com/office/drawing/2014/main" id="{CE135392-8E1D-032B-3D68-18CF76389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236" y="899433"/>
            <a:ext cx="1332322" cy="1268473"/>
          </a:xfrm>
          <a:prstGeom prst="rect">
            <a:avLst/>
          </a:prstGeom>
        </p:spPr>
      </p:pic>
      <p:pic>
        <p:nvPicPr>
          <p:cNvPr id="14" name="Picture 13" descr="A person writing on a document&#10;&#10;Description automatically generated">
            <a:extLst>
              <a:ext uri="{FF2B5EF4-FFF2-40B4-BE49-F238E27FC236}">
                <a16:creationId xmlns:a16="http://schemas.microsoft.com/office/drawing/2014/main" id="{980E210F-1B28-2B92-EE3F-D33511962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357" y="2399441"/>
            <a:ext cx="1499365" cy="1151380"/>
          </a:xfrm>
          <a:prstGeom prst="rect">
            <a:avLst/>
          </a:prstGeom>
        </p:spPr>
      </p:pic>
      <p:pic>
        <p:nvPicPr>
          <p:cNvPr id="15" name="Picture 14" descr="A person standing next to a loan approved document&#10;&#10;Description automatically generated">
            <a:extLst>
              <a:ext uri="{FF2B5EF4-FFF2-40B4-BE49-F238E27FC236}">
                <a16:creationId xmlns:a16="http://schemas.microsoft.com/office/drawing/2014/main" id="{A8CF1BA8-E930-ED27-9721-59E27CE9C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541" y="3703219"/>
            <a:ext cx="2077954" cy="1354055"/>
          </a:xfrm>
          <a:prstGeom prst="rect">
            <a:avLst/>
          </a:prstGeom>
        </p:spPr>
      </p:pic>
      <p:pic>
        <p:nvPicPr>
          <p:cNvPr id="16" name="Picture 15" descr="A hand holding a phone with a piggy bank and coins&#10;&#10;Description automatically generated">
            <a:extLst>
              <a:ext uri="{FF2B5EF4-FFF2-40B4-BE49-F238E27FC236}">
                <a16:creationId xmlns:a16="http://schemas.microsoft.com/office/drawing/2014/main" id="{190F3DD5-69D2-ECF8-C146-516A85D12D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9790" y="3422483"/>
            <a:ext cx="2353678" cy="1216193"/>
          </a:xfrm>
          <a:prstGeom prst="rect">
            <a:avLst/>
          </a:prstGeom>
        </p:spPr>
      </p:pic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45BA9591-107E-E685-3185-53B0EA35D887}"/>
              </a:ext>
            </a:extLst>
          </p:cNvPr>
          <p:cNvSpPr txBox="1">
            <a:spLocks/>
          </p:cNvSpPr>
          <p:nvPr/>
        </p:nvSpPr>
        <p:spPr>
          <a:xfrm>
            <a:off x="447038" y="27341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Areas(Current Scope)</a:t>
            </a: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1D89BC-091B-6420-BDF3-907C3AB1338A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1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E34375-8B38-EEC3-CCC7-B76A81F9543C}"/>
              </a:ext>
            </a:extLst>
          </p:cNvPr>
          <p:cNvSpPr txBox="1">
            <a:spLocks/>
          </p:cNvSpPr>
          <p:nvPr/>
        </p:nvSpPr>
        <p:spPr>
          <a:xfrm>
            <a:off x="313705" y="437117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 and Wealth Management</a:t>
            </a:r>
          </a:p>
        </p:txBody>
      </p:sp>
      <p:pic>
        <p:nvPicPr>
          <p:cNvPr id="5" name="Picture 4" descr="A person and person looking at a graph&#10;&#10;Description automatically generated">
            <a:extLst>
              <a:ext uri="{FF2B5EF4-FFF2-40B4-BE49-F238E27FC236}">
                <a16:creationId xmlns:a16="http://schemas.microsoft.com/office/drawing/2014/main" id="{1685A108-27E7-7361-0A3B-91954F6D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3" y="1351231"/>
            <a:ext cx="1971203" cy="1187747"/>
          </a:xfrm>
          <a:prstGeom prst="rect">
            <a:avLst/>
          </a:prstGeom>
        </p:spPr>
      </p:pic>
      <p:pic>
        <p:nvPicPr>
          <p:cNvPr id="9" name="Picture 8" descr="A person typing on a computer&#10;&#10;Description automatically generated">
            <a:extLst>
              <a:ext uri="{FF2B5EF4-FFF2-40B4-BE49-F238E27FC236}">
                <a16:creationId xmlns:a16="http://schemas.microsoft.com/office/drawing/2014/main" id="{BC1D1FAB-E5C4-C537-E2CB-EB2D151E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29" y="2863801"/>
            <a:ext cx="2043938" cy="1248206"/>
          </a:xfrm>
          <a:prstGeom prst="rect">
            <a:avLst/>
          </a:prstGeom>
        </p:spPr>
      </p:pic>
      <p:pic>
        <p:nvPicPr>
          <p:cNvPr id="10" name="Picture 9" descr="A diagram of a diagram of a wealth management&#10;&#10;Description automatically generated">
            <a:extLst>
              <a:ext uri="{FF2B5EF4-FFF2-40B4-BE49-F238E27FC236}">
                <a16:creationId xmlns:a16="http://schemas.microsoft.com/office/drawing/2014/main" id="{7403A820-F139-8988-9FE2-896243BE8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53" y="1161546"/>
            <a:ext cx="2398440" cy="1563538"/>
          </a:xfrm>
          <a:prstGeom prst="rect">
            <a:avLst/>
          </a:prstGeom>
        </p:spPr>
      </p:pic>
      <p:pic>
        <p:nvPicPr>
          <p:cNvPr id="11" name="Picture 10" descr="A diagram of wealth management&#10;&#10;Description automatically generated">
            <a:extLst>
              <a:ext uri="{FF2B5EF4-FFF2-40B4-BE49-F238E27FC236}">
                <a16:creationId xmlns:a16="http://schemas.microsoft.com/office/drawing/2014/main" id="{FD9A5F3E-26FE-CDA5-8656-4A784775C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54" y="3125346"/>
            <a:ext cx="2396289" cy="1341379"/>
          </a:xfrm>
          <a:prstGeom prst="rect">
            <a:avLst/>
          </a:prstGeom>
        </p:spPr>
      </p:pic>
      <p:pic>
        <p:nvPicPr>
          <p:cNvPr id="13" name="Picture 12" descr="A group of people holding a magnifying glass over a large dollar sign&#10;&#10;Description automatically generated">
            <a:extLst>
              <a:ext uri="{FF2B5EF4-FFF2-40B4-BE49-F238E27FC236}">
                <a16:creationId xmlns:a16="http://schemas.microsoft.com/office/drawing/2014/main" id="{95A23062-E49D-FF4E-E04B-598971585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257" y="529962"/>
            <a:ext cx="1966949" cy="1248634"/>
          </a:xfrm>
          <a:prstGeom prst="rect">
            <a:avLst/>
          </a:prstGeom>
        </p:spPr>
      </p:pic>
      <p:pic>
        <p:nvPicPr>
          <p:cNvPr id="17" name="Picture 16" descr="A person looking at a magnifying glass&#10;&#10;Description automatically generated">
            <a:extLst>
              <a:ext uri="{FF2B5EF4-FFF2-40B4-BE49-F238E27FC236}">
                <a16:creationId xmlns:a16="http://schemas.microsoft.com/office/drawing/2014/main" id="{83AAC770-5B58-21D9-D545-B4CF9DF6C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453" y="1777164"/>
            <a:ext cx="2654467" cy="1240756"/>
          </a:xfrm>
          <a:prstGeom prst="rect">
            <a:avLst/>
          </a:prstGeom>
        </p:spPr>
      </p:pic>
      <p:pic>
        <p:nvPicPr>
          <p:cNvPr id="18" name="Picture 17" descr="A person pointing at a computer screen&#10;&#10;Description automatically generated">
            <a:extLst>
              <a:ext uri="{FF2B5EF4-FFF2-40B4-BE49-F238E27FC236}">
                <a16:creationId xmlns:a16="http://schemas.microsoft.com/office/drawing/2014/main" id="{F53116F2-0441-B1F9-3C55-88E067581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257" y="3127963"/>
            <a:ext cx="2225842" cy="1241252"/>
          </a:xfrm>
          <a:prstGeom prst="rect">
            <a:avLst/>
          </a:prstGeom>
        </p:spPr>
      </p:pic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7D354C04-89FD-037D-F5E5-392D99EA22B8}"/>
              </a:ext>
            </a:extLst>
          </p:cNvPr>
          <p:cNvSpPr txBox="1">
            <a:spLocks/>
          </p:cNvSpPr>
          <p:nvPr/>
        </p:nvSpPr>
        <p:spPr>
          <a:xfrm>
            <a:off x="447038" y="27341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Areas(Current Scope)</a:t>
            </a: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08F02A-6EFC-A89E-E091-C8B1BF5BCF3D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A1F97F-1579-0A74-F5FF-10F32C9FBE57}"/>
              </a:ext>
            </a:extLst>
          </p:cNvPr>
          <p:cNvSpPr txBox="1">
            <a:spLocks/>
          </p:cNvSpPr>
          <p:nvPr/>
        </p:nvSpPr>
        <p:spPr>
          <a:xfrm>
            <a:off x="411461" y="1348242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285750" indent="-285750" algn="l">
              <a:buFont typeface="Calibri"/>
              <a:buChar char="-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cartoon of two people&#10;&#10;Description automatically generated">
            <a:extLst>
              <a:ext uri="{FF2B5EF4-FFF2-40B4-BE49-F238E27FC236}">
                <a16:creationId xmlns:a16="http://schemas.microsoft.com/office/drawing/2014/main" id="{CFDE5E19-9233-903F-28DA-65ADAAEC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05" y="941972"/>
            <a:ext cx="3035968" cy="1860884"/>
          </a:xfrm>
          <a:prstGeom prst="rect">
            <a:avLst/>
          </a:prstGeom>
        </p:spPr>
      </p:pic>
      <p:pic>
        <p:nvPicPr>
          <p:cNvPr id="15" name="Picture 14" descr="A person sitting at a desk with a robot&#10;&#10;Description automatically generated">
            <a:extLst>
              <a:ext uri="{FF2B5EF4-FFF2-40B4-BE49-F238E27FC236}">
                <a16:creationId xmlns:a16="http://schemas.microsoft.com/office/drawing/2014/main" id="{F77E5E17-12BE-17E3-C7E2-822CF157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802" y="3338762"/>
            <a:ext cx="3083093" cy="1729541"/>
          </a:xfrm>
          <a:prstGeom prst="rect">
            <a:avLst/>
          </a:prstGeom>
        </p:spPr>
      </p:pic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C8DE968C-DEC9-9667-1898-9B8A77C33F83}"/>
              </a:ext>
            </a:extLst>
          </p:cNvPr>
          <p:cNvSpPr txBox="1">
            <a:spLocks/>
          </p:cNvSpPr>
          <p:nvPr/>
        </p:nvSpPr>
        <p:spPr>
          <a:xfrm>
            <a:off x="447038" y="27341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vs AAICS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FD92B4-4364-E042-24D9-7AE8593949E5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332B7-8CB3-FF8D-CF0C-335C2CDA04FC}"/>
              </a:ext>
            </a:extLst>
          </p:cNvPr>
          <p:cNvSpPr txBox="1"/>
          <p:nvPr/>
        </p:nvSpPr>
        <p:spPr>
          <a:xfrm>
            <a:off x="539894" y="1444842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traditional and outdated approaches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to satisfy customer needs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in dissatisfaction and inefficiency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AAICS, a smarter solution to understand, process, evaluate and respond to user queries efficiently.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to enhance customer service in real-time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businesses</a:t>
            </a:r>
          </a:p>
          <a:p>
            <a:pPr algn="l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8E65A54-80A2-6FD8-FCB0-BE2099038302}"/>
              </a:ext>
            </a:extLst>
          </p:cNvPr>
          <p:cNvSpPr txBox="1">
            <a:spLocks/>
          </p:cNvSpPr>
          <p:nvPr/>
        </p:nvSpPr>
        <p:spPr>
          <a:xfrm>
            <a:off x="373863" y="228069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erson holding a wrench&#10;&#10;Description automatically generated">
            <a:extLst>
              <a:ext uri="{FF2B5EF4-FFF2-40B4-BE49-F238E27FC236}">
                <a16:creationId xmlns:a16="http://schemas.microsoft.com/office/drawing/2014/main" id="{8A5C961D-861E-A33F-955E-79B5592A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849" y="228099"/>
            <a:ext cx="2263441" cy="1513975"/>
          </a:xfrm>
          <a:prstGeom prst="rect">
            <a:avLst/>
          </a:prstGeom>
        </p:spPr>
      </p:pic>
      <p:pic>
        <p:nvPicPr>
          <p:cNvPr id="11" name="Picture 10" descr="A graphic of a robot&#10;&#10;Description automatically generated">
            <a:extLst>
              <a:ext uri="{FF2B5EF4-FFF2-40B4-BE49-F238E27FC236}">
                <a16:creationId xmlns:a16="http://schemas.microsoft.com/office/drawing/2014/main" id="{20D373EB-88B5-F90C-5E2A-CAC0E74C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49" y="2102304"/>
            <a:ext cx="2263441" cy="1450236"/>
          </a:xfrm>
          <a:prstGeom prst="rect">
            <a:avLst/>
          </a:prstGeom>
        </p:spPr>
      </p:pic>
      <p:pic>
        <p:nvPicPr>
          <p:cNvPr id="13" name="Picture 12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FF0FE81F-5F59-989F-6EC3-0B2F654FD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48" y="3714749"/>
            <a:ext cx="2353678" cy="1315954"/>
          </a:xfrm>
          <a:prstGeom prst="rect">
            <a:avLst/>
          </a:prstGeom>
        </p:spPr>
      </p:pic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74CD838E-C8B6-62FB-2422-ECE7C3DF3F79}"/>
              </a:ext>
            </a:extLst>
          </p:cNvPr>
          <p:cNvSpPr txBox="1">
            <a:spLocks/>
          </p:cNvSpPr>
          <p:nvPr/>
        </p:nvSpPr>
        <p:spPr>
          <a:xfrm>
            <a:off x="290556" y="2325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Solutions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9A94-05D9-F250-AE22-238845C6BF91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E837A-D10F-FC43-D6BE-F2F830D5D85C}"/>
              </a:ext>
            </a:extLst>
          </p:cNvPr>
          <p:cNvSpPr txBox="1"/>
          <p:nvPr/>
        </p:nvSpPr>
        <p:spPr>
          <a:xfrm>
            <a:off x="529868" y="988584"/>
            <a:ext cx="4572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&amp; Speech Recognition</a:t>
            </a:r>
          </a:p>
          <a:p>
            <a:pPr marL="285750" indent="-285750" algn="l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understanding of customer queries</a:t>
            </a:r>
          </a:p>
          <a:p>
            <a:pPr marL="285750" indent="-285750" algn="l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accurately interpret, process, and manage customer queries by adapting to various linguistic nuances and accents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&amp; Deep Learning</a:t>
            </a:r>
          </a:p>
          <a:p>
            <a:pPr marL="285750" indent="-285750" algn="l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learning from customer interactions</a:t>
            </a:r>
          </a:p>
          <a:p>
            <a:pPr marL="285750" indent="-285750" algn="l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complex conversations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Operations Integrations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Tailored, relevant, and personalized responses to customers using company data</a:t>
            </a:r>
          </a:p>
          <a:p>
            <a:pPr marL="285750" indent="-285750" algn="l">
              <a:buFont typeface="Wingdings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1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8E65A54-80A2-6FD8-FCB0-BE2099038302}"/>
              </a:ext>
            </a:extLst>
          </p:cNvPr>
          <p:cNvSpPr txBox="1">
            <a:spLocks/>
          </p:cNvSpPr>
          <p:nvPr/>
        </p:nvSpPr>
        <p:spPr>
          <a:xfrm>
            <a:off x="275748" y="19322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diagram of quality improvement&#10;&#10;Description automatically generated">
            <a:extLst>
              <a:ext uri="{FF2B5EF4-FFF2-40B4-BE49-F238E27FC236}">
                <a16:creationId xmlns:a16="http://schemas.microsoft.com/office/drawing/2014/main" id="{7EB522E3-1728-FEEB-F154-A5EAAAC4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252" y="897956"/>
            <a:ext cx="2114672" cy="1445046"/>
          </a:xfrm>
          <a:prstGeom prst="rect">
            <a:avLst/>
          </a:prstGeom>
        </p:spPr>
      </p:pic>
      <p:pic>
        <p:nvPicPr>
          <p:cNvPr id="12" name="Picture 11" descr="A diagram of a company&#10;&#10;Description automatically generated">
            <a:extLst>
              <a:ext uri="{FF2B5EF4-FFF2-40B4-BE49-F238E27FC236}">
                <a16:creationId xmlns:a16="http://schemas.microsoft.com/office/drawing/2014/main" id="{355BC427-2C52-11ED-D132-223E54C50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157" y="3151168"/>
            <a:ext cx="2171875" cy="1798504"/>
          </a:xfrm>
          <a:prstGeom prst="rect">
            <a:avLst/>
          </a:prstGeom>
        </p:spPr>
      </p:pic>
      <p:sp>
        <p:nvSpPr>
          <p:cNvPr id="16" name="Google Shape;95;p16">
            <a:extLst>
              <a:ext uri="{FF2B5EF4-FFF2-40B4-BE49-F238E27FC236}">
                <a16:creationId xmlns:a16="http://schemas.microsoft.com/office/drawing/2014/main" id="{7E82045C-91D3-90A0-6DFD-1ABC0EB215E3}"/>
              </a:ext>
            </a:extLst>
          </p:cNvPr>
          <p:cNvSpPr txBox="1">
            <a:spLocks/>
          </p:cNvSpPr>
          <p:nvPr/>
        </p:nvSpPr>
        <p:spPr>
          <a:xfrm>
            <a:off x="290556" y="2325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Solutions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3AEE7A-6D7A-8F2A-534D-1CF77E3B1A98}"/>
              </a:ext>
            </a:extLst>
          </p:cNvPr>
          <p:cNvSpPr/>
          <p:nvPr/>
        </p:nvSpPr>
        <p:spPr>
          <a:xfrm>
            <a:off x="277091" y="678873"/>
            <a:ext cx="4523509" cy="7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9A834-367E-9248-E22A-8CCA35F4F65D}"/>
              </a:ext>
            </a:extLst>
          </p:cNvPr>
          <p:cNvSpPr txBox="1"/>
          <p:nvPr/>
        </p:nvSpPr>
        <p:spPr>
          <a:xfrm>
            <a:off x="517076" y="852296"/>
            <a:ext cx="457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UI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for both customers and agents</a:t>
            </a: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Human Escalation</a:t>
            </a:r>
          </a:p>
          <a:p>
            <a:pPr marL="285750" indent="-285750" algn="l">
              <a:buFont typeface="Wingdings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conversations to human agents seamlessly, when needed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Control, Continuous Feedback &amp; Improvement</a:t>
            </a:r>
          </a:p>
          <a:p>
            <a:pPr marL="285750" indent="-285750" algn="l">
              <a:buFont typeface="Wingdings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Feedback-driven refinement</a:t>
            </a:r>
          </a:p>
          <a:p>
            <a:pPr marL="285750" indent="-285750" algn="l">
              <a:buFont typeface="Wingdings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optimization and improvement through feedback</a:t>
            </a:r>
          </a:p>
          <a:p>
            <a:pPr marL="285750" indent="-285750" algn="l">
              <a:buFont typeface="Wingdings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quality control and reliability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&amp; Performance</a:t>
            </a:r>
          </a:p>
          <a:p>
            <a:pPr marL="285750" indent="-285750" algn="l">
              <a:buFont typeface="Wingdings,Sans-Serif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Ready for high volumes and new features</a:t>
            </a:r>
          </a:p>
          <a:p>
            <a:pPr marL="285750" indent="-285750" algn="l">
              <a:buFont typeface="Wingdings,Sans-Serif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available and reliable</a:t>
            </a:r>
          </a:p>
          <a:p>
            <a:pPr marL="285750" indent="-285750" algn="l">
              <a:buFont typeface="Wingdings,Sans-Serif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integration of new features</a:t>
            </a: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294863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e01d0a-48cf-4e70-a7f6-4f67c4e9d2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22375EFB5017429C5DC754E79313FE" ma:contentTypeVersion="5" ma:contentTypeDescription="Create a new document." ma:contentTypeScope="" ma:versionID="e4542c8843ca2d264274d4edb1514051">
  <xsd:schema xmlns:xsd="http://www.w3.org/2001/XMLSchema" xmlns:xs="http://www.w3.org/2001/XMLSchema" xmlns:p="http://schemas.microsoft.com/office/2006/metadata/properties" xmlns:ns3="bde01d0a-48cf-4e70-a7f6-4f67c4e9d279" targetNamespace="http://schemas.microsoft.com/office/2006/metadata/properties" ma:root="true" ma:fieldsID="577db12b04c72c080db489ced8159179" ns3:_="">
    <xsd:import namespace="bde01d0a-48cf-4e70-a7f6-4f67c4e9d2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e01d0a-48cf-4e70-a7f6-4f67c4e9d2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820506-68D2-41A7-8CE0-3B27F88626BD}">
  <ds:schemaRefs>
    <ds:schemaRef ds:uri="bde01d0a-48cf-4e70-a7f6-4f67c4e9d27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D178D3A-85E2-4D2C-8940-A37653D354EF}">
  <ds:schemaRefs>
    <ds:schemaRef ds:uri="bde01d0a-48cf-4e70-a7f6-4f67c4e9d2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4817DDA-3BCF-476A-BC52-4DC224B2AF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832</Words>
  <Application>Microsoft Office PowerPoint</Application>
  <PresentationFormat>On-screen Show (16:9)</PresentationFormat>
  <Paragraphs>134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Fira Sans Extra Condensed SemiBold</vt:lpstr>
      <vt:lpstr>Wingdings</vt:lpstr>
      <vt:lpstr>Roboto</vt:lpstr>
      <vt:lpstr>Times New Roman</vt:lpstr>
      <vt:lpstr>Wingdings,Sans-Serif</vt:lpstr>
      <vt:lpstr>Fira Sans Extra Condensed Medium</vt:lpstr>
      <vt:lpstr>Arial</vt:lpstr>
      <vt:lpstr>Calibri</vt:lpstr>
      <vt:lpstr>Project Management Infographics by Slidesgo</vt:lpstr>
      <vt:lpstr>Automated Artificial Intelligent Customer Service Assistant (AAICS)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so much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Artificial Intelligent Customer Service Assistant (AAICS)</dc:title>
  <dc:creator>DAMLab</dc:creator>
  <cp:lastModifiedBy>Zahra Pezeshki</cp:lastModifiedBy>
  <cp:revision>504</cp:revision>
  <dcterms:modified xsi:type="dcterms:W3CDTF">2024-04-11T05:05:54Z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0x0101007222375EFB5017429C5DC754E79313FE</vt:lpwstr>
  </property>
</Properties>
</file>